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Robot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E856C46A-6B3D-4F29-8701-CB9876A26440}">
  <a:tblStyle styleId="{E856C46A-6B3D-4F29-8701-CB9876A264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49FC0B52-8BD5-4B53-AA55-F3031EAFEE66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oboto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Roboto-italic.fntdata"/><Relationship Id="rId16" Type="http://schemas.openxmlformats.org/officeDocument/2006/relationships/slide" Target="slides/slide11.xml"/><Relationship Id="rId38" Type="http://schemas.openxmlformats.org/officeDocument/2006/relationships/font" Target="fonts/Robot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gif>
</file>

<file path=ppt/media/image3.png>
</file>

<file path=ppt/media/image4.png>
</file>

<file path=ppt/media/image5.gif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Patch_(computing)" TargetMode="External"/><Relationship Id="rId3" Type="http://schemas.openxmlformats.org/officeDocument/2006/relationships/hyperlink" Target="https://en.wikipedia.org/wiki/Greg_Stein" TargetMode="External"/><Relationship Id="rId4" Type="http://schemas.openxmlformats.org/officeDocument/2006/relationships/hyperlink" Target="https://en.wikipedia.org/wiki/Fine-grained_locking" TargetMode="External"/><Relationship Id="rId5" Type="http://schemas.openxmlformats.org/officeDocument/2006/relationships/hyperlink" Target="https://en.wikipedia.org/wiki/Overhead_(computing)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</a:rPr>
              <a:t>Don't delve into it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242729"/>
                </a:solidFill>
                <a:highlight>
                  <a:srgbClr val="FFFFFF"/>
                </a:highlight>
              </a:rPr>
              <a:t>Network server spends most of its time reading packets off the network.</a:t>
            </a:r>
            <a:endParaRPr sz="1150">
              <a:solidFill>
                <a:srgbClr val="242729"/>
              </a:solidFill>
              <a:highlight>
                <a:srgbClr val="FFFFFF"/>
              </a:highlight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242729"/>
                </a:solidFill>
                <a:highlight>
                  <a:srgbClr val="FFFFFF"/>
                </a:highlight>
              </a:rPr>
              <a:t>GUI app spends most of its time waiting for user events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</a:rPr>
              <a:t>Don't delve into it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python standard library modules written in pure python works (</a:t>
            </a:r>
            <a:r>
              <a:rPr lang="en" sz="950">
                <a:highlight>
                  <a:srgbClr val="F0F0F0"/>
                </a:highlight>
                <a:latin typeface="Verdana"/>
                <a:ea typeface="Verdana"/>
                <a:cs typeface="Verdana"/>
                <a:sym typeface="Verdana"/>
              </a:rPr>
              <a:t>cPickle, sqlite3)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Also known as </a:t>
            </a:r>
            <a:r>
              <a:rPr b="1" lang="en" sz="1050">
                <a:solidFill>
                  <a:srgbClr val="222222"/>
                </a:solidFill>
                <a:highlight>
                  <a:srgbClr val="FFFFFF"/>
                </a:highlight>
              </a:rPr>
              <a:t>dynamic translation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</a:rPr>
              <a:t>Don't delve into it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JIT needs to “Warm up”.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Doesn’t work well with scipy, </a:t>
            </a:r>
            <a:r>
              <a:rPr lang="en" sz="1150">
                <a:solidFill>
                  <a:srgbClr val="242729"/>
                </a:solidFill>
                <a:highlight>
                  <a:srgbClr val="FFFFFF"/>
                </a:highlight>
              </a:rPr>
              <a:t>Pandas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pypy -m pip install --user scipy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do not work for google and I’m guessing some of it and “Compiling” data from the documentation and google blog.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go which is also a google project.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Needed to support a large existing Python codebase.</a:t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huge advantage.</a:t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GoRoutines: </a:t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	Goroutines have a faster startup time than threads</a:t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	Goroutines are multiplexed onto a small number of OS threads, rather than a 1:1 mapping.</a:t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	Goroutines have growable segmented stacks.</a:t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means that Grumpy cannot leverage the wealth of existing Python C extensions</a:t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is only an assumption but a probable one that google is implementing grumpy according to their own needs specifically to one day support and run YouTube.</a:t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</a:rPr>
              <a:t>Don't delve into it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Shape 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Needed to support a large existing Python codebase.</a:t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huge advantage.</a:t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GoRoutines: </a:t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	Goroutines have a faster startup time than threads</a:t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	Goroutines are multiplexed onto a small number of OS threads, rather than a 1:1 mapping.</a:t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	Goroutines have growable segmented stacks.</a:t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4444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means that Grumpy cannot leverage the wealth of existing Python C extensions</a:t>
            </a:r>
            <a:endParaRPr sz="1200">
              <a:solidFill>
                <a:srgbClr val="44444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JIT needs to “Warm up”.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Doesn’t work well with scipy, </a:t>
            </a:r>
            <a:r>
              <a:rPr lang="en" sz="1150">
                <a:solidFill>
                  <a:srgbClr val="242729"/>
                </a:solidFill>
                <a:highlight>
                  <a:srgbClr val="FFFFFF"/>
                </a:highlight>
              </a:rPr>
              <a:t>Pandas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pypy -m pip install --user scipy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Shape 2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CPython is a Distinction between the implementation of the language engine from the Python programming language itself.</a:t>
            </a:r>
            <a:endParaRPr/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In Python-the-language development uses CPython as the base, other implementations follow.</a:t>
            </a:r>
            <a:endParaRPr/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in theory, a python script could be run using any of the implementations, and the results of running the script should be the same.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Shape 3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Shape 3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We’re going to talk about that theory.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</a:rPr>
              <a:t>Poor man's version of thread safety.</a:t>
            </a:r>
            <a:endParaRPr sz="9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242729"/>
                </a:solidFill>
                <a:highlight>
                  <a:srgbClr val="FFFFFF"/>
                </a:highlight>
              </a:rPr>
              <a:t>Mutual Exclusion semaphores are used to protect shared resources (data structure, file, etc..).</a:t>
            </a:r>
            <a:endParaRPr sz="1150">
              <a:solidFill>
                <a:srgbClr val="242729"/>
              </a:solidFill>
              <a:highlight>
                <a:srgbClr val="FFFFFF"/>
              </a:highlight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242729"/>
                </a:solidFill>
                <a:highlight>
                  <a:srgbClr val="FFFFFF"/>
                </a:highlight>
              </a:rPr>
              <a:t>A Binary semaphore should be used for Synchronization.</a:t>
            </a:r>
            <a:endParaRPr sz="9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A set of "free threading" </a:t>
            </a:r>
            <a:r>
              <a:rPr lang="en" sz="1050" u="sng">
                <a:solidFill>
                  <a:srgbClr val="0B0080"/>
                </a:solidFill>
                <a:highlight>
                  <a:srgbClr val="FFFFFF"/>
                </a:highlight>
                <a:hlinkClick r:id="rId2"/>
              </a:rPr>
              <a:t>patches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 to CPython was submitted by </a:t>
            </a:r>
            <a:r>
              <a:rPr lang="en" sz="1050" u="sng">
                <a:solidFill>
                  <a:srgbClr val="0B0080"/>
                </a:solidFill>
                <a:highlight>
                  <a:srgbClr val="FFFFFF"/>
                </a:highlight>
                <a:hlinkClick r:id="rId3"/>
              </a:rPr>
              <a:t>Greg Stein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, which effectively replaced GIL with </a:t>
            </a:r>
            <a:r>
              <a:rPr lang="en" sz="1050" u="sng">
                <a:solidFill>
                  <a:srgbClr val="0B0080"/>
                </a:solidFill>
                <a:highlight>
                  <a:srgbClr val="FFFFFF"/>
                </a:highlight>
                <a:hlinkClick r:id="rId4"/>
              </a:rPr>
              <a:t>fine-grained locking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. However the patches were rejected due to the execution </a:t>
            </a:r>
            <a:r>
              <a:rPr lang="en" sz="1050" u="sng">
                <a:solidFill>
                  <a:srgbClr val="0B0080"/>
                </a:solidFill>
                <a:highlight>
                  <a:srgbClr val="FFFFFF"/>
                </a:highlight>
                <a:hlinkClick r:id="rId5"/>
              </a:rPr>
              <a:t>overhead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 they introduced into single-process code.</a:t>
            </a:r>
            <a:endParaRPr sz="9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new GIL was written in cpython 3.2 by Antoine Pitrou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</a:rPr>
              <a:t>Don't delve into it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know that last one (MultiThreading) is subjected to p</a:t>
            </a:r>
            <a:r>
              <a:rPr lang="en"/>
              <a:t>ersonal preference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Relationship Id="rId5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://www.dabeaz.com/" TargetMode="External"/><Relationship Id="rId4" Type="http://schemas.openxmlformats.org/officeDocument/2006/relationships/hyperlink" Target="https://www.youtube.com/watch?v=ph374fJqFPE" TargetMode="External"/><Relationship Id="rId10" Type="http://schemas.openxmlformats.org/officeDocument/2006/relationships/hyperlink" Target="https://stackoverflow.com/questions/62814/difference-between-binary-semaphore-and-mutex" TargetMode="External"/><Relationship Id="rId9" Type="http://schemas.openxmlformats.org/officeDocument/2006/relationships/hyperlink" Target="https://stackoverflow.com/questions/3044580/multiprocessing-vs-threading-python" TargetMode="External"/><Relationship Id="rId5" Type="http://schemas.openxmlformats.org/officeDocument/2006/relationships/hyperlink" Target="http://krondo.com/an-introduction-to-asynchronous-programming-and-twisted/" TargetMode="External"/><Relationship Id="rId6" Type="http://schemas.openxmlformats.org/officeDocument/2006/relationships/hyperlink" Target="http://emmanuel-klinger.net/python-100-times-faster-than-grumpy.html" TargetMode="External"/><Relationship Id="rId7" Type="http://schemas.openxmlformats.org/officeDocument/2006/relationships/hyperlink" Target="https://morepypy.blogspot.co.il/2011/06/global-interpreter-lock-or-how-to-kill.html" TargetMode="External"/><Relationship Id="rId8" Type="http://schemas.openxmlformats.org/officeDocument/2006/relationships/hyperlink" Target="https://stackoverflow.com/questions/18946662/why-shouldnt-i-use-pypy-over-cpython-if-pypy-is-6-3-times-faster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CPython, Grumpy, PyPy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CCCCCC"/>
                </a:solidFill>
              </a:rPr>
              <a:t>When, How, Why?</a:t>
            </a:r>
            <a:endParaRPr sz="3000">
              <a:solidFill>
                <a:srgbClr val="CCCCCC"/>
              </a:solidFill>
            </a:endParaRPr>
          </a:p>
        </p:txBody>
      </p:sp>
      <p:pic>
        <p:nvPicPr>
          <p:cNvPr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7250" y="3789305"/>
            <a:ext cx="3028950" cy="104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Shape 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6525" y="167855"/>
            <a:ext cx="5524500" cy="156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Shape 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13031" y="3337500"/>
            <a:ext cx="1285138" cy="156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idx="4294967295"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So Simple</a:t>
            </a:r>
            <a:r>
              <a:rPr lang="en"/>
              <a:t> Solution</a:t>
            </a:r>
            <a:endParaRPr/>
          </a:p>
        </p:txBody>
      </p:sp>
      <p:pic>
        <p:nvPicPr>
          <p:cNvPr descr="giphy.gif"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2500" y="1590200"/>
            <a:ext cx="3301031" cy="176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Twisted/async.io (Asynchronous Programming/Event driven programing)</a:t>
            </a:r>
            <a:endParaRPr/>
          </a:p>
        </p:txBody>
      </p:sp>
      <p:pic>
        <p:nvPicPr>
          <p:cNvPr id="147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954" y="1813525"/>
            <a:ext cx="1227025" cy="305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Shape 1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3125" y="2581248"/>
            <a:ext cx="3587999" cy="140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Shape 1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86279" y="1813525"/>
            <a:ext cx="1342425" cy="287757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1709350" y="3100175"/>
            <a:ext cx="782400" cy="3717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Shape 151"/>
          <p:cNvSpPr/>
          <p:nvPr/>
        </p:nvSpPr>
        <p:spPr>
          <a:xfrm>
            <a:off x="6542288" y="3100175"/>
            <a:ext cx="782400" cy="3717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Should I Use CPython</a:t>
            </a:r>
            <a:endParaRPr/>
          </a:p>
        </p:txBody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GUI applications</a:t>
            </a:r>
            <a:endParaRPr>
              <a:solidFill>
                <a:srgbClr val="000000"/>
              </a:solidFill>
            </a:endParaRP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Network servers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63" name="Shape 16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GIL</a:t>
            </a:r>
            <a:endParaRPr/>
          </a:p>
        </p:txBody>
      </p:sp>
      <p:pic>
        <p:nvPicPr>
          <p:cNvPr descr="giphy.gif" id="164" name="Shape 1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2625" y="1420529"/>
            <a:ext cx="4267700" cy="240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/>
        </p:nvSpPr>
        <p:spPr>
          <a:xfrm>
            <a:off x="94175" y="782400"/>
            <a:ext cx="8826600" cy="42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Supports all of the core language (passing Python test suite)</a:t>
            </a:r>
            <a:endParaRPr sz="2200"/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Supports most of the commonly used Python standard library modules (just check if it imports. If it imports, it should work):</a:t>
            </a:r>
            <a:endParaRPr sz="2200"/>
          </a:p>
          <a:p>
            <a:pPr indent="-288925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50"/>
              <a:buFont typeface="Verdana"/>
              <a:buChar char="○"/>
            </a:pPr>
            <a:r>
              <a:rPr lang="en" sz="950">
                <a:highlight>
                  <a:srgbClr val="F0F0F0"/>
                </a:highlight>
                <a:latin typeface="Verdana"/>
                <a:ea typeface="Verdana"/>
                <a:cs typeface="Verdana"/>
                <a:sym typeface="Verdana"/>
              </a:rPr>
              <a:t>__builtin__, __pypy__, _ast, _cffi_backend, _codecs, _collections, _continuation, _csv, _file, _hashlib, _io, _locale, _lsprof, _md5, _minimal_curses, _multibytecodec, _multiprocessing, _numpypy, _pickle_support, _pypyjson, _random, _rawffi, _sha, _socket, _sre, _ssl, _struct, _testing, _warnings, _weakref, array, binascii, bz2, cStringIO, cmath, cppyy, cpyext, crypt, errno, exceptions, fcntl, gc, imp, itertools, marshal, math, mmap, operator, parser, posix, pwd, pyexpat, pypyjit, select, signal, symbol, sys, termios, thread, time, token, unicodedata, zipimport, zlib</a:t>
            </a:r>
            <a:endParaRPr sz="950">
              <a:highlight>
                <a:srgbClr val="F0F0F0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Built using the RPython language that was co-developed with it:</a:t>
            </a:r>
            <a:endParaRPr sz="2200"/>
          </a:p>
          <a:p>
            <a: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>
                <a:solidFill>
                  <a:srgbClr val="404040"/>
                </a:solidFill>
                <a:highlight>
                  <a:srgbClr val="FCFCFC"/>
                </a:highlight>
              </a:rPr>
              <a:t>A framework for producing implementations of dynamic languages (like python)</a:t>
            </a:r>
            <a:endParaRPr sz="1200">
              <a:solidFill>
                <a:srgbClr val="404040"/>
              </a:solidFill>
              <a:highlight>
                <a:srgbClr val="FCFCFC"/>
              </a:highlight>
            </a:endParaRPr>
          </a:p>
          <a:p>
            <a: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Char char="○"/>
            </a:pPr>
            <a:r>
              <a:rPr lang="en" sz="1200">
                <a:solidFill>
                  <a:srgbClr val="404040"/>
                </a:solidFill>
                <a:highlight>
                  <a:srgbClr val="FCFCFC"/>
                </a:highlight>
              </a:rPr>
              <a:t>Able to automatically generate a Just-in-Time compiler for any dynamic language</a:t>
            </a:r>
            <a:endParaRPr sz="1200">
              <a:solidFill>
                <a:srgbClr val="404040"/>
              </a:solidFill>
              <a:highlight>
                <a:srgbClr val="FCFCFC"/>
              </a:highlight>
            </a:endParaRPr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Implements a JIT compiler in Python.</a:t>
            </a:r>
            <a:endParaRPr sz="2200"/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Support for Stackless and Lightweight concurrent programming (Greenlets).</a:t>
            </a:r>
            <a:endParaRPr sz="2200"/>
          </a:p>
        </p:txBody>
      </p:sp>
      <p:sp>
        <p:nvSpPr>
          <p:cNvPr id="170" name="Shape 17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PyPy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Are PyPy Getting Rid Of The GIL</a:t>
            </a:r>
            <a:endParaRPr/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50" y="2744350"/>
            <a:ext cx="3105150" cy="125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Shape 1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4600" y="2460750"/>
            <a:ext cx="3924300" cy="19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Shape 178"/>
          <p:cNvSpPr/>
          <p:nvPr/>
        </p:nvSpPr>
        <p:spPr>
          <a:xfrm>
            <a:off x="3452225" y="3227300"/>
            <a:ext cx="782400" cy="3717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Shape 17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PyPy </a:t>
            </a:r>
            <a:r>
              <a:rPr lang="en">
                <a:solidFill>
                  <a:srgbClr val="FF0000"/>
                </a:solidFill>
              </a:rPr>
              <a:t>Failed</a:t>
            </a:r>
            <a:r>
              <a:rPr lang="en"/>
              <a:t> Getting Rid Of The GIL</a:t>
            </a:r>
            <a:endParaRPr/>
          </a:p>
        </p:txBody>
      </p:sp>
      <p:pic>
        <p:nvPicPr>
          <p:cNvPr id="180" name="Shape 1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950" y="997180"/>
            <a:ext cx="9144001" cy="25659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Transactional Memory</a:t>
            </a:r>
            <a:endParaRPr/>
          </a:p>
        </p:txBody>
      </p:sp>
      <p:pic>
        <p:nvPicPr>
          <p:cNvPr id="186" name="Shape 1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7225" y="2118475"/>
            <a:ext cx="405765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JIT(Just In Time)</a:t>
            </a:r>
            <a:endParaRPr/>
          </a:p>
        </p:txBody>
      </p:sp>
      <p:sp>
        <p:nvSpPr>
          <p:cNvPr id="192" name="Shape 192"/>
          <p:cNvSpPr txBox="1"/>
          <p:nvPr/>
        </p:nvSpPr>
        <p:spPr>
          <a:xfrm>
            <a:off x="94175" y="782400"/>
            <a:ext cx="8826600" cy="42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Done during execution (runtime).</a:t>
            </a:r>
            <a:endParaRPr sz="2200"/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Continuously analyses the code being executed and identifies parts of the code where the speedup gained from compilation would outweigh the overhead of compiling that code</a:t>
            </a:r>
            <a:endParaRPr sz="2200"/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In theory JIT compilation can yield faster execution than static compilation.</a:t>
            </a:r>
            <a:endParaRPr sz="2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98" name="Shape 19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Performance + How to use PyPy</a:t>
            </a:r>
            <a:endParaRPr/>
          </a:p>
        </p:txBody>
      </p:sp>
      <p:pic>
        <p:nvPicPr>
          <p:cNvPr descr="giphy.gif" id="199" name="Shape 1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4950" y="956146"/>
            <a:ext cx="3823400" cy="298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Should I Use PyPy</a:t>
            </a:r>
            <a:endParaRPr/>
          </a:p>
        </p:txBody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Long running processes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When running mostly Python code.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Me</a:t>
            </a:r>
            <a:endParaRPr/>
          </a:p>
        </p:txBody>
      </p:sp>
      <p:sp>
        <p:nvSpPr>
          <p:cNvPr id="77" name="Shape 77"/>
          <p:cNvSpPr txBox="1"/>
          <p:nvPr/>
        </p:nvSpPr>
        <p:spPr>
          <a:xfrm>
            <a:off x="361850" y="1887475"/>
            <a:ext cx="23961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Itay Weiss</a:t>
            </a:r>
            <a:endParaRPr sz="2400"/>
          </a:p>
        </p:txBody>
      </p:sp>
      <p:sp>
        <p:nvSpPr>
          <p:cNvPr id="78" name="Shape 78"/>
          <p:cNvSpPr txBox="1"/>
          <p:nvPr/>
        </p:nvSpPr>
        <p:spPr>
          <a:xfrm>
            <a:off x="361850" y="2297850"/>
            <a:ext cx="25329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27 Years -</a:t>
            </a:r>
            <a:endParaRPr sz="2400"/>
          </a:p>
        </p:txBody>
      </p:sp>
      <p:sp>
        <p:nvSpPr>
          <p:cNvPr id="79" name="Shape 79"/>
          <p:cNvSpPr txBox="1"/>
          <p:nvPr/>
        </p:nvSpPr>
        <p:spPr>
          <a:xfrm>
            <a:off x="2311675" y="2297850"/>
            <a:ext cx="17409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Alive</a:t>
            </a:r>
            <a:endParaRPr sz="2400"/>
          </a:p>
        </p:txBody>
      </p:sp>
      <p:sp>
        <p:nvSpPr>
          <p:cNvPr id="80" name="Shape 80"/>
          <p:cNvSpPr txBox="1"/>
          <p:nvPr/>
        </p:nvSpPr>
        <p:spPr>
          <a:xfrm>
            <a:off x="361850" y="2669600"/>
            <a:ext cx="21906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9</a:t>
            </a:r>
            <a:r>
              <a:rPr lang="en" sz="2400"/>
              <a:t> Years   -</a:t>
            </a:r>
            <a:endParaRPr sz="2400"/>
          </a:p>
        </p:txBody>
      </p:sp>
      <p:sp>
        <p:nvSpPr>
          <p:cNvPr id="81" name="Shape 81"/>
          <p:cNvSpPr txBox="1"/>
          <p:nvPr/>
        </p:nvSpPr>
        <p:spPr>
          <a:xfrm>
            <a:off x="2311675" y="2669588"/>
            <a:ext cx="38790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Software Developer</a:t>
            </a:r>
            <a:endParaRPr sz="2400"/>
          </a:p>
        </p:txBody>
      </p:sp>
      <p:sp>
        <p:nvSpPr>
          <p:cNvPr id="82" name="Shape 82"/>
          <p:cNvSpPr txBox="1"/>
          <p:nvPr/>
        </p:nvSpPr>
        <p:spPr>
          <a:xfrm>
            <a:off x="361850" y="3013475"/>
            <a:ext cx="23277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7</a:t>
            </a:r>
            <a:r>
              <a:rPr lang="en" sz="2400"/>
              <a:t> Years   -</a:t>
            </a:r>
            <a:endParaRPr sz="2400"/>
          </a:p>
        </p:txBody>
      </p:sp>
      <p:sp>
        <p:nvSpPr>
          <p:cNvPr id="83" name="Shape 83"/>
          <p:cNvSpPr txBox="1"/>
          <p:nvPr/>
        </p:nvSpPr>
        <p:spPr>
          <a:xfrm>
            <a:off x="2311675" y="3013463"/>
            <a:ext cx="33117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</a:t>
            </a:r>
            <a:r>
              <a:rPr lang="en" sz="2400"/>
              <a:t>rmy Intelligence</a:t>
            </a:r>
            <a:endParaRPr sz="2400"/>
          </a:p>
        </p:txBody>
      </p:sp>
      <p:sp>
        <p:nvSpPr>
          <p:cNvPr id="84" name="Shape 84"/>
          <p:cNvSpPr txBox="1"/>
          <p:nvPr/>
        </p:nvSpPr>
        <p:spPr>
          <a:xfrm>
            <a:off x="361850" y="3363700"/>
            <a:ext cx="23277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2</a:t>
            </a:r>
            <a:r>
              <a:rPr lang="en" sz="2400"/>
              <a:t> Years   -</a:t>
            </a:r>
            <a:endParaRPr sz="2400"/>
          </a:p>
        </p:txBody>
      </p:sp>
      <p:sp>
        <p:nvSpPr>
          <p:cNvPr id="85" name="Shape 85"/>
          <p:cNvSpPr txBox="1"/>
          <p:nvPr/>
        </p:nvSpPr>
        <p:spPr>
          <a:xfrm>
            <a:off x="2311675" y="3363688"/>
            <a:ext cx="33117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Iguazio</a:t>
            </a:r>
            <a:endParaRPr sz="2400"/>
          </a:p>
        </p:txBody>
      </p:sp>
      <p:sp>
        <p:nvSpPr>
          <p:cNvPr id="86" name="Shape 86"/>
          <p:cNvSpPr txBox="1"/>
          <p:nvPr/>
        </p:nvSpPr>
        <p:spPr>
          <a:xfrm>
            <a:off x="361850" y="3744700"/>
            <a:ext cx="45336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0.583</a:t>
            </a:r>
            <a:r>
              <a:rPr lang="en" sz="2400"/>
              <a:t> Years  -</a:t>
            </a:r>
            <a:endParaRPr sz="2400"/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8900" y="3842275"/>
            <a:ext cx="1762125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Grumpy</a:t>
            </a:r>
            <a:endParaRPr/>
          </a:p>
        </p:txBody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Google has YouTube which is:</a:t>
            </a:r>
            <a:endParaRPr>
              <a:solidFill>
                <a:srgbClr val="000000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Written In CPython (2.7)</a:t>
            </a:r>
            <a:endParaRPr>
              <a:solidFill>
                <a:srgbClr val="000000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Serves millions of requests per second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Google decides to Implement an alternative runtime optimized for real-time serving.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Google decides to use Go.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Grumpy was born!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descr="giphy.gif" id="212" name="Shape 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1625" y="268750"/>
            <a:ext cx="3308800" cy="250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/>
        </p:nvSpPr>
        <p:spPr>
          <a:xfrm>
            <a:off x="94175" y="782400"/>
            <a:ext cx="8826600" cy="42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Python to Go source code transcompiler and runtime.</a:t>
            </a:r>
            <a:endParaRPr sz="2200"/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</a:pPr>
            <a:r>
              <a:rPr lang="en" sz="2200"/>
              <a:t>Grumpy has no VM.</a:t>
            </a:r>
            <a:endParaRPr sz="1200">
              <a:solidFill>
                <a:srgbClr val="404040"/>
              </a:solidFill>
            </a:endParaRPr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Has no GIL.</a:t>
            </a:r>
            <a:endParaRPr sz="2200"/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Uses Go’s garbage collection instead of counting references.</a:t>
            </a:r>
            <a:endParaRPr sz="2200"/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Uses Go’s goroutines</a:t>
            </a:r>
            <a:endParaRPr sz="2200"/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No support for C extension modules.</a:t>
            </a:r>
            <a:endParaRPr sz="2200"/>
          </a:p>
        </p:txBody>
      </p:sp>
      <p:sp>
        <p:nvSpPr>
          <p:cNvPr id="218" name="Shape 21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Grumpy</a:t>
            </a:r>
            <a:endParaRPr/>
          </a:p>
        </p:txBody>
      </p:sp>
      <p:pic>
        <p:nvPicPr>
          <p:cNvPr id="219" name="Shape 2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9526" y="159100"/>
            <a:ext cx="1092075" cy="13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Grumpy Features</a:t>
            </a:r>
            <a:endParaRPr/>
          </a:p>
        </p:txBody>
      </p:sp>
      <p:pic>
        <p:nvPicPr>
          <p:cNvPr id="225" name="Shape 2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250" y="732025"/>
            <a:ext cx="4080325" cy="4278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Shape 2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2950" y="747413"/>
            <a:ext cx="1314950" cy="424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232" name="Shape 23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Performance + How to use Grumpy</a:t>
            </a:r>
            <a:endParaRPr/>
          </a:p>
        </p:txBody>
      </p:sp>
      <p:pic>
        <p:nvPicPr>
          <p:cNvPr descr="giphy.gif" id="233" name="Shape 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8050" y="1763418"/>
            <a:ext cx="2872021" cy="16166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/>
          <p:nvPr/>
        </p:nvSpPr>
        <p:spPr>
          <a:xfrm>
            <a:off x="94175" y="782400"/>
            <a:ext cx="8826600" cy="42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239" name="Shape 23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which one has the best performance???</a:t>
            </a:r>
            <a:endParaRPr/>
          </a:p>
        </p:txBody>
      </p:sp>
      <p:pic>
        <p:nvPicPr>
          <p:cNvPr id="240" name="Shape 2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9526" y="159100"/>
            <a:ext cx="1092075" cy="13274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41" name="Shape 241"/>
          <p:cNvGraphicFramePr/>
          <p:nvPr/>
        </p:nvGraphicFramePr>
        <p:xfrm>
          <a:off x="211700" y="2006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{49FC0B52-8BD5-4B53-AA55-F3031EAFEE66}</a:tableStyleId>
              </a:tblPr>
              <a:tblGrid>
                <a:gridCol w="2057000"/>
                <a:gridCol w="819550"/>
                <a:gridCol w="952500"/>
                <a:gridCol w="952500"/>
                <a:gridCol w="952500"/>
                <a:gridCol w="952500"/>
                <a:gridCol w="952500"/>
                <a:gridCol w="952500"/>
              </a:tblGrid>
              <a:tr h="200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pypy 2.7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pypy 3.6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python 2.7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python 3.6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grumpy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Max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Min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BenchmarkDictCreate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1450018991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1146059661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9150119.157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9046784.877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1695006.364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pypy 2.7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grumpy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BenchmarkDictCreateFunc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1503687375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4329709.169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3932658.568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3374312.332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1020829.856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pypy 2.7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grumpy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BenchmarkDictGetItem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140226856.3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124192851.8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31829670.34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21461999.59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10997887.58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pypy 2.7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grumpy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BenchmarkDictSetItem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95185928.29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99022084.33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24672325.76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19936729.46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5331109.432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pypy 3.6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grumpy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BenchmarkDictStringOnlyGetItem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126787806.7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129258907.5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33041546.44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24173192.88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11138902.38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pypy 3.6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grumpy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BenchmarkDictStringOnlySetItem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90706527.51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91076428.76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26744788.29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20688567.85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5621035.744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pypy 3.6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grumpy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BenchmarkHashStrCached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1146345922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1119756541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30558516.86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14645639.98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11977268.42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pypy 2.7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grumpy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42" name="Shape 242"/>
          <p:cNvSpPr txBox="1"/>
          <p:nvPr/>
        </p:nvSpPr>
        <p:spPr>
          <a:xfrm>
            <a:off x="349900" y="1077675"/>
            <a:ext cx="3792900" cy="6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Dict Operations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Some Thinking </a:t>
            </a:r>
            <a:endParaRPr/>
          </a:p>
        </p:txBody>
      </p:sp>
      <p:pic>
        <p:nvPicPr>
          <p:cNvPr id="248" name="Shape 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050" y="1941175"/>
            <a:ext cx="2028825" cy="152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All Comes Down To This</a:t>
            </a:r>
            <a:endParaRPr/>
          </a:p>
        </p:txBody>
      </p:sp>
      <p:pic>
        <p:nvPicPr>
          <p:cNvPr id="254" name="Shape 254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8125" y="761675"/>
            <a:ext cx="4629876" cy="4220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Should I Use Grumpy</a:t>
            </a:r>
            <a:endParaRPr/>
          </a:p>
        </p:txBody>
      </p:sp>
      <p:sp>
        <p:nvSpPr>
          <p:cNvPr id="260" name="Shape 26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When you’re using a lot of threads, each executing a very small task.</a:t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When you need to use any of the go libraries.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</a:t>
            </a:r>
            <a:r>
              <a:rPr lang="en"/>
              <a:t>Comparison</a:t>
            </a:r>
            <a:endParaRPr/>
          </a:p>
        </p:txBody>
      </p:sp>
      <p:grpSp>
        <p:nvGrpSpPr>
          <p:cNvPr id="266" name="Shape 266"/>
          <p:cNvGrpSpPr/>
          <p:nvPr/>
        </p:nvGrpSpPr>
        <p:grpSpPr>
          <a:xfrm>
            <a:off x="98239" y="1134470"/>
            <a:ext cx="2962536" cy="3586878"/>
            <a:chOff x="431925" y="1304875"/>
            <a:chExt cx="2628925" cy="3416400"/>
          </a:xfrm>
        </p:grpSpPr>
        <p:sp>
          <p:nvSpPr>
            <p:cNvPr id="267" name="Shape 267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9" name="Shape 269"/>
          <p:cNvSpPr txBox="1"/>
          <p:nvPr>
            <p:ph idx="4294967295" type="body"/>
          </p:nvPr>
        </p:nvSpPr>
        <p:spPr>
          <a:xfrm>
            <a:off x="173925" y="1154000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CPython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0" name="Shape 270"/>
          <p:cNvSpPr txBox="1"/>
          <p:nvPr>
            <p:ph idx="4294967295" type="body"/>
          </p:nvPr>
        </p:nvSpPr>
        <p:spPr>
          <a:xfrm>
            <a:off x="181875" y="1693825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reference implementation of Python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Written in C</a:t>
            </a:r>
            <a:endParaRPr sz="1600"/>
          </a:p>
          <a:p>
            <a: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compiles Python code to intermediate bytecode which is then interpreted by a virtual machine</a:t>
            </a:r>
            <a:endParaRPr sz="1600"/>
          </a:p>
        </p:txBody>
      </p:sp>
      <p:grpSp>
        <p:nvGrpSpPr>
          <p:cNvPr id="271" name="Shape 271"/>
          <p:cNvGrpSpPr/>
          <p:nvPr/>
        </p:nvGrpSpPr>
        <p:grpSpPr>
          <a:xfrm>
            <a:off x="3209463" y="1154007"/>
            <a:ext cx="2836519" cy="3567063"/>
            <a:chOff x="3320450" y="1304875"/>
            <a:chExt cx="2632500" cy="3416400"/>
          </a:xfrm>
        </p:grpSpPr>
        <p:sp>
          <p:nvSpPr>
            <p:cNvPr id="272" name="Shape 272"/>
            <p:cNvSpPr txBox="1"/>
            <p:nvPr/>
          </p:nvSpPr>
          <p:spPr>
            <a:xfrm>
              <a:off x="3324050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33204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" name="Shape 274"/>
          <p:cNvSpPr txBox="1"/>
          <p:nvPr>
            <p:ph idx="4294967295" type="body"/>
          </p:nvPr>
        </p:nvSpPr>
        <p:spPr>
          <a:xfrm>
            <a:off x="3324750" y="1154000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PyPy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5" name="Shape 275"/>
          <p:cNvSpPr txBox="1"/>
          <p:nvPr>
            <p:ph idx="4294967295" type="body"/>
          </p:nvPr>
        </p:nvSpPr>
        <p:spPr>
          <a:xfrm>
            <a:off x="3272250" y="1693825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Supports all of the core language (passing Python test suite)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supports most of the commonly used Python standard library modules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Implements a JIT compiler in Python</a:t>
            </a:r>
            <a:endParaRPr sz="16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grpSp>
        <p:nvGrpSpPr>
          <p:cNvPr id="276" name="Shape 276"/>
          <p:cNvGrpSpPr/>
          <p:nvPr/>
        </p:nvGrpSpPr>
        <p:grpSpPr>
          <a:xfrm>
            <a:off x="6212650" y="1134401"/>
            <a:ext cx="2814142" cy="3586878"/>
            <a:chOff x="6212550" y="1304875"/>
            <a:chExt cx="2632500" cy="3416400"/>
          </a:xfrm>
        </p:grpSpPr>
        <p:sp>
          <p:nvSpPr>
            <p:cNvPr id="277" name="Shape 277"/>
            <p:cNvSpPr/>
            <p:nvPr/>
          </p:nvSpPr>
          <p:spPr>
            <a:xfrm>
              <a:off x="621540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Shape 278"/>
            <p:cNvSpPr txBox="1"/>
            <p:nvPr/>
          </p:nvSpPr>
          <p:spPr>
            <a:xfrm>
              <a:off x="6212550" y="1304875"/>
              <a:ext cx="26325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Shape 279"/>
          <p:cNvSpPr txBox="1"/>
          <p:nvPr>
            <p:ph idx="4294967295" type="body"/>
          </p:nvPr>
        </p:nvSpPr>
        <p:spPr>
          <a:xfrm>
            <a:off x="6278450" y="1154000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Grumpy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0" name="Shape 280"/>
          <p:cNvSpPr txBox="1"/>
          <p:nvPr>
            <p:ph idx="4294967295" type="body"/>
          </p:nvPr>
        </p:nvSpPr>
        <p:spPr>
          <a:xfrm>
            <a:off x="6286400" y="1693825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Python to Go source code transcompiler.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Grumpy has no VM.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Uses Go’s garbage collection instead of counting references.</a:t>
            </a:r>
            <a:endParaRPr sz="1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</a:t>
            </a:r>
            <a:r>
              <a:rPr lang="en"/>
              <a:t> Comparison</a:t>
            </a:r>
            <a:endParaRPr/>
          </a:p>
        </p:txBody>
      </p:sp>
      <p:grpSp>
        <p:nvGrpSpPr>
          <p:cNvPr id="286" name="Shape 286"/>
          <p:cNvGrpSpPr/>
          <p:nvPr/>
        </p:nvGrpSpPr>
        <p:grpSpPr>
          <a:xfrm>
            <a:off x="98239" y="1134470"/>
            <a:ext cx="2962536" cy="3586878"/>
            <a:chOff x="431925" y="1304875"/>
            <a:chExt cx="2628925" cy="3416400"/>
          </a:xfrm>
        </p:grpSpPr>
        <p:sp>
          <p:nvSpPr>
            <p:cNvPr id="287" name="Shape 287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" name="Shape 289"/>
          <p:cNvSpPr txBox="1"/>
          <p:nvPr>
            <p:ph idx="4294967295" type="body"/>
          </p:nvPr>
        </p:nvSpPr>
        <p:spPr>
          <a:xfrm>
            <a:off x="173925" y="1154000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GIL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0" name="Shape 290"/>
          <p:cNvSpPr txBox="1"/>
          <p:nvPr>
            <p:ph idx="4294967295" type="body"/>
          </p:nvPr>
        </p:nvSpPr>
        <p:spPr>
          <a:xfrm>
            <a:off x="181875" y="1693825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 binary semaphore that prevents multiple native threads from executing Python bytecodes at once.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Must be held by the current thread before it can safely access Python objects</a:t>
            </a:r>
            <a:endParaRPr sz="16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grpSp>
        <p:nvGrpSpPr>
          <p:cNvPr id="291" name="Shape 291"/>
          <p:cNvGrpSpPr/>
          <p:nvPr/>
        </p:nvGrpSpPr>
        <p:grpSpPr>
          <a:xfrm>
            <a:off x="3209463" y="1154007"/>
            <a:ext cx="2836519" cy="3567063"/>
            <a:chOff x="3320450" y="1304875"/>
            <a:chExt cx="2632500" cy="3416400"/>
          </a:xfrm>
        </p:grpSpPr>
        <p:sp>
          <p:nvSpPr>
            <p:cNvPr id="292" name="Shape 292"/>
            <p:cNvSpPr txBox="1"/>
            <p:nvPr/>
          </p:nvSpPr>
          <p:spPr>
            <a:xfrm>
              <a:off x="3324050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33204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4" name="Shape 294"/>
          <p:cNvSpPr txBox="1"/>
          <p:nvPr>
            <p:ph idx="4294967295" type="body"/>
          </p:nvPr>
        </p:nvSpPr>
        <p:spPr>
          <a:xfrm>
            <a:off x="3324750" y="1154000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JIT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5" name="Shape 295"/>
          <p:cNvSpPr txBox="1"/>
          <p:nvPr>
            <p:ph idx="4294967295" type="body"/>
          </p:nvPr>
        </p:nvSpPr>
        <p:spPr>
          <a:xfrm>
            <a:off x="3272250" y="1693825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Done during execution (runtime).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 theory JIT compilation can yield faster execution than static compilation.</a:t>
            </a:r>
            <a:endParaRPr sz="1600"/>
          </a:p>
        </p:txBody>
      </p:sp>
      <p:grpSp>
        <p:nvGrpSpPr>
          <p:cNvPr id="296" name="Shape 296"/>
          <p:cNvGrpSpPr/>
          <p:nvPr/>
        </p:nvGrpSpPr>
        <p:grpSpPr>
          <a:xfrm>
            <a:off x="6212650" y="1134401"/>
            <a:ext cx="2814143" cy="3586878"/>
            <a:chOff x="6212550" y="1304875"/>
            <a:chExt cx="2632500" cy="3416400"/>
          </a:xfrm>
        </p:grpSpPr>
        <p:sp>
          <p:nvSpPr>
            <p:cNvPr id="297" name="Shape 297"/>
            <p:cNvSpPr/>
            <p:nvPr/>
          </p:nvSpPr>
          <p:spPr>
            <a:xfrm>
              <a:off x="621540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Shape 298"/>
            <p:cNvSpPr txBox="1"/>
            <p:nvPr/>
          </p:nvSpPr>
          <p:spPr>
            <a:xfrm>
              <a:off x="6212550" y="1304875"/>
              <a:ext cx="26325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9" name="Shape 299"/>
          <p:cNvSpPr txBox="1"/>
          <p:nvPr>
            <p:ph idx="4294967295" type="body"/>
          </p:nvPr>
        </p:nvSpPr>
        <p:spPr>
          <a:xfrm>
            <a:off x="6278450" y="1154000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0" name="Shape 300"/>
          <p:cNvSpPr txBox="1"/>
          <p:nvPr>
            <p:ph idx="4294967295" type="body"/>
          </p:nvPr>
        </p:nvSpPr>
        <p:spPr>
          <a:xfrm>
            <a:off x="6286400" y="1693825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Has no GIL.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Statically compiled.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Uses Go’s garbage collection instead of counting references.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Uses Go’s </a:t>
            </a:r>
            <a:r>
              <a:rPr lang="en" sz="1600"/>
              <a:t>goroutines</a:t>
            </a:r>
            <a:endParaRPr sz="1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and CPython</a:t>
            </a:r>
            <a:endParaRPr/>
          </a:p>
        </p:txBody>
      </p:sp>
      <p:sp>
        <p:nvSpPr>
          <p:cNvPr id="93" name="Shape 93"/>
          <p:cNvSpPr txBox="1"/>
          <p:nvPr/>
        </p:nvSpPr>
        <p:spPr>
          <a:xfrm>
            <a:off x="1078675" y="836250"/>
            <a:ext cx="6802200" cy="14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CPython </a:t>
            </a:r>
            <a:r>
              <a:rPr b="1" lang="en" sz="6000">
                <a:solidFill>
                  <a:srgbClr val="FF0000"/>
                </a:solidFill>
              </a:rPr>
              <a:t>≠</a:t>
            </a:r>
            <a:r>
              <a:rPr b="1" lang="en" sz="6000"/>
              <a:t> Python</a:t>
            </a:r>
            <a:endParaRPr b="1" sz="6000"/>
          </a:p>
        </p:txBody>
      </p:sp>
      <p:sp>
        <p:nvSpPr>
          <p:cNvPr id="94" name="Shape 94"/>
          <p:cNvSpPr txBox="1"/>
          <p:nvPr/>
        </p:nvSpPr>
        <p:spPr>
          <a:xfrm>
            <a:off x="5125" y="2135075"/>
            <a:ext cx="8949300" cy="14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CPython = </a:t>
            </a:r>
            <a:r>
              <a:rPr b="1" lang="en" sz="4200">
                <a:solidFill>
                  <a:srgbClr val="FF0000"/>
                </a:solidFill>
              </a:rPr>
              <a:t>A</a:t>
            </a:r>
            <a:r>
              <a:rPr b="1" lang="en" sz="4200"/>
              <a:t> Language Engine</a:t>
            </a:r>
            <a:endParaRPr b="1" sz="4200"/>
          </a:p>
        </p:txBody>
      </p:sp>
      <p:sp>
        <p:nvSpPr>
          <p:cNvPr id="95" name="Shape 95"/>
          <p:cNvSpPr txBox="1"/>
          <p:nvPr/>
        </p:nvSpPr>
        <p:spPr>
          <a:xfrm>
            <a:off x="98250" y="3278975"/>
            <a:ext cx="9073500" cy="14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Python   = P</a:t>
            </a:r>
            <a:r>
              <a:rPr b="1" lang="en" sz="4200"/>
              <a:t>rogramming Language</a:t>
            </a:r>
            <a:endParaRPr b="1" sz="4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306" name="Shape 30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David Beazley (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http://www.dabeaz.com/</a:t>
            </a:r>
            <a:r>
              <a:rPr lang="en"/>
              <a:t>) -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https://www.youtube.com/watch?v=ph374fJqFPE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Dave Peticolas -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http://krondo.com/an-introduction-to-asynchronous-programming-and-twisted/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Emmanuel Klinger - </a:t>
            </a:r>
            <a:r>
              <a:rPr lang="en" u="sng">
                <a:solidFill>
                  <a:schemeClr val="hlink"/>
                </a:solidFill>
                <a:hlinkClick r:id="rId6"/>
              </a:rPr>
              <a:t>http://emmanuel-klinger.net/python-100-times-faster-than-grumpy.html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PyPy blog: </a:t>
            </a:r>
            <a:r>
              <a:rPr lang="en" u="sng">
                <a:solidFill>
                  <a:schemeClr val="hlink"/>
                </a:solidFill>
                <a:hlinkClick r:id="rId7"/>
              </a:rPr>
              <a:t>https://morepypy.blogspot.co.il/2011/06/global-interpreter-lock-or-how-to-kill.html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Stackoverflow</a:t>
            </a:r>
            <a:endParaRPr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u="sng">
                <a:solidFill>
                  <a:schemeClr val="hlink"/>
                </a:solidFill>
                <a:hlinkClick r:id="rId8"/>
              </a:rPr>
              <a:t>https://stackoverflow.com/questions/18946662/why-shouldnt-i-use-pypy-over-cpython-if-pypy-is-6-3-times-faster</a:t>
            </a:r>
            <a:endParaRPr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u="sng">
                <a:solidFill>
                  <a:schemeClr val="hlink"/>
                </a:solidFill>
                <a:hlinkClick r:id="rId9"/>
              </a:rPr>
              <a:t>https://stackoverflow.com/questions/3044580/multiprocessing-vs-threading-python</a:t>
            </a:r>
            <a:endParaRPr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u="sng">
                <a:solidFill>
                  <a:schemeClr val="hlink"/>
                </a:solidFill>
                <a:hlinkClick r:id="rId10"/>
              </a:rPr>
              <a:t>https://stackoverflow.com/questions/62814/difference-between-binary-semaphore-and-mutex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Questions</a:t>
            </a:r>
            <a:endParaRPr/>
          </a:p>
        </p:txBody>
      </p:sp>
      <p:sp>
        <p:nvSpPr>
          <p:cNvPr id="312" name="Shape 31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me@itayweiss.tech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and CPython</a:t>
            </a:r>
            <a:endParaRPr/>
          </a:p>
        </p:txBody>
      </p:sp>
      <p:sp>
        <p:nvSpPr>
          <p:cNvPr id="101" name="Shape 101"/>
          <p:cNvSpPr txBox="1"/>
          <p:nvPr/>
        </p:nvSpPr>
        <p:spPr>
          <a:xfrm>
            <a:off x="94175" y="782400"/>
            <a:ext cx="8826600" cy="42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CPython:</a:t>
            </a:r>
            <a:endParaRPr sz="2200"/>
          </a:p>
          <a:p>
            <a:pPr indent="-3683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Is used by the majority of developers and users.</a:t>
            </a:r>
            <a:endParaRPr sz="2200"/>
          </a:p>
          <a:p>
            <a:pPr indent="-3683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Compiles your python code into bytecode (transparently) and interprets that bytecode in an evaluation loop.</a:t>
            </a:r>
            <a:endParaRPr sz="2200"/>
          </a:p>
          <a:p>
            <a:pPr indent="-3683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Performance is mainly limited by the GIL</a:t>
            </a:r>
            <a:endParaRPr sz="2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GIL (Global Interpreter Lock)</a:t>
            </a:r>
            <a:endParaRPr/>
          </a:p>
        </p:txBody>
      </p:sp>
      <p:sp>
        <p:nvSpPr>
          <p:cNvPr id="107" name="Shape 107"/>
          <p:cNvSpPr txBox="1"/>
          <p:nvPr/>
        </p:nvSpPr>
        <p:spPr>
          <a:xfrm>
            <a:off x="94175" y="782400"/>
            <a:ext cx="8826600" cy="24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A binary semaphore that prevents multiple native threads from executing Python bytecodes at once.</a:t>
            </a:r>
            <a:endParaRPr sz="2200"/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Must be held by the current thread before it can safely access Python objects.</a:t>
            </a:r>
            <a:endParaRPr sz="2200"/>
          </a:p>
        </p:txBody>
      </p:sp>
      <p:sp>
        <p:nvSpPr>
          <p:cNvPr id="108" name="Shape 108"/>
          <p:cNvSpPr txBox="1"/>
          <p:nvPr/>
        </p:nvSpPr>
        <p:spPr>
          <a:xfrm>
            <a:off x="1044550" y="3567325"/>
            <a:ext cx="6802200" cy="14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GIL </a:t>
            </a:r>
            <a:r>
              <a:rPr b="1" lang="en" sz="6000">
                <a:solidFill>
                  <a:srgbClr val="FF0000"/>
                </a:solidFill>
              </a:rPr>
              <a:t>≠</a:t>
            </a:r>
            <a:r>
              <a:rPr b="1" lang="en" sz="6000"/>
              <a:t> Mutex</a:t>
            </a:r>
            <a:endParaRPr b="1" sz="6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GIL (Global Interpreter Lock)</a:t>
            </a:r>
            <a:endParaRPr/>
          </a:p>
        </p:txBody>
      </p:sp>
      <p:sp>
        <p:nvSpPr>
          <p:cNvPr id="114" name="Shape 114"/>
          <p:cNvSpPr txBox="1"/>
          <p:nvPr/>
        </p:nvSpPr>
        <p:spPr>
          <a:xfrm>
            <a:off x="98250" y="1972050"/>
            <a:ext cx="8826600" cy="24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In order to emulate concurrency of execution, the interpreter regularly tries to switch threads (sys.setswitchinterval).</a:t>
            </a:r>
            <a:endParaRPr sz="2200"/>
          </a:p>
        </p:txBody>
      </p:sp>
      <p:sp>
        <p:nvSpPr>
          <p:cNvPr id="115" name="Shape 115"/>
          <p:cNvSpPr txBox="1"/>
          <p:nvPr/>
        </p:nvSpPr>
        <p:spPr>
          <a:xfrm>
            <a:off x="1044550" y="3567325"/>
            <a:ext cx="6802200" cy="14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Python 2.x</a:t>
            </a:r>
            <a:endParaRPr b="1" sz="6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GIL (Global Interpreter Lock)</a:t>
            </a:r>
            <a:endParaRPr/>
          </a:p>
        </p:txBody>
      </p:sp>
      <p:sp>
        <p:nvSpPr>
          <p:cNvPr id="121" name="Shape 121"/>
          <p:cNvSpPr txBox="1"/>
          <p:nvPr/>
        </p:nvSpPr>
        <p:spPr>
          <a:xfrm>
            <a:off x="158700" y="1944050"/>
            <a:ext cx="8826600" cy="24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The waiting thread waits until a timeout (By default TIMEOUT is 5 milliseconds, but it can be changed).</a:t>
            </a:r>
            <a:endParaRPr sz="2200"/>
          </a:p>
        </p:txBody>
      </p:sp>
      <p:sp>
        <p:nvSpPr>
          <p:cNvPr id="122" name="Shape 122"/>
          <p:cNvSpPr txBox="1"/>
          <p:nvPr/>
        </p:nvSpPr>
        <p:spPr>
          <a:xfrm>
            <a:off x="1044550" y="3567325"/>
            <a:ext cx="6802200" cy="14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Python 3.2&lt;</a:t>
            </a:r>
            <a:endParaRPr b="1" sz="6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idx="4294967295"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</a:t>
            </a:r>
            <a:r>
              <a:rPr lang="en"/>
              <a:t> Solution</a:t>
            </a:r>
            <a:endParaRPr/>
          </a:p>
        </p:txBody>
      </p:sp>
      <p:pic>
        <p:nvPicPr>
          <p:cNvPr descr="giphy.gif" id="128" name="Shape 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2475" y="1868225"/>
            <a:ext cx="2286000" cy="171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339625" y="37075"/>
            <a:ext cx="4045200" cy="7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MultiProcessing</a:t>
            </a:r>
            <a:endParaRPr/>
          </a:p>
        </p:txBody>
      </p:sp>
      <p:sp>
        <p:nvSpPr>
          <p:cNvPr id="134" name="Shape 134"/>
          <p:cNvSpPr txBox="1"/>
          <p:nvPr>
            <p:ph type="title"/>
          </p:nvPr>
        </p:nvSpPr>
        <p:spPr>
          <a:xfrm>
            <a:off x="4755150" y="37075"/>
            <a:ext cx="4045200" cy="7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MultiThreading</a:t>
            </a:r>
            <a:endParaRPr/>
          </a:p>
        </p:txBody>
      </p:sp>
      <p:graphicFrame>
        <p:nvGraphicFramePr>
          <p:cNvPr id="135" name="Shape 135"/>
          <p:cNvGraphicFramePr/>
          <p:nvPr/>
        </p:nvGraphicFramePr>
        <p:xfrm>
          <a:off x="47925" y="566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{E856C46A-6B3D-4F29-8701-CB9876A26440}</a:tableStyleId>
              </a:tblPr>
              <a:tblGrid>
                <a:gridCol w="4533900"/>
                <a:gridCol w="4553450"/>
              </a:tblGrid>
              <a:tr h="22817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PROS</a:t>
                      </a:r>
                      <a:endParaRPr b="1" u="sng"/>
                    </a:p>
                    <a:p>
                      <a:pPr indent="-3175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Code is usually straightforward</a:t>
                      </a:r>
                      <a:endParaRPr/>
                    </a:p>
                    <a:p>
                      <a:pPr indent="-3175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Takes advantage of multiple CPUs &amp; cores</a:t>
                      </a:r>
                      <a:endParaRPr/>
                    </a:p>
                    <a:p>
                      <a:pPr indent="-3175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Avoids GIL limitations for CPython (basically each process has it’s own GIL)</a:t>
                      </a:r>
                      <a:endParaRPr/>
                    </a:p>
                    <a:p>
                      <a:pPr indent="-3175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Child processes are interruptible/killable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PROS</a:t>
                      </a:r>
                      <a:endParaRPr b="1" u="sng"/>
                    </a:p>
                    <a:p>
                      <a:pPr indent="-3175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Shared memory</a:t>
                      </a:r>
                      <a:endParaRPr/>
                    </a:p>
                    <a:p>
                      <a:pPr indent="-3175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Low memory footprint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1586550"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CONS</a:t>
                      </a:r>
                      <a:endParaRPr b="1" u="sng"/>
                    </a:p>
                    <a:p>
                      <a:pPr indent="-3175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Separate memory space</a:t>
                      </a:r>
                      <a:endParaRPr/>
                    </a:p>
                    <a:p>
                      <a:pPr indent="-3175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Costly to run a huge number of processes</a:t>
                      </a:r>
                      <a:endParaRPr/>
                    </a:p>
                    <a:p>
                      <a:pPr indent="-3175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Costly to create and destroy processes frequently</a:t>
                      </a:r>
                      <a:endParaRPr/>
                    </a:p>
                    <a:p>
                      <a:pPr indent="-3175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IPC a little more complicated with more overhead</a:t>
                      </a:r>
                      <a:endParaRPr/>
                    </a:p>
                    <a:p>
                      <a:pPr indent="-3175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Larger memory footprint</a:t>
                      </a:r>
                      <a:endParaRPr/>
                    </a:p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u="sng"/>
                        <a:t>CONS</a:t>
                      </a:r>
                      <a:endParaRPr b="1" u="sng"/>
                    </a:p>
                    <a:p>
                      <a:pPr indent="-3175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CPython - subject to the GIL</a:t>
                      </a:r>
                      <a:endParaRPr/>
                    </a:p>
                    <a:p>
                      <a:pPr indent="-3175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Code is usually harder to understand and to get right - the potential for race conditions increases dramatically</a:t>
                      </a:r>
                      <a:endParaRPr b="1" u="sng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